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 /><Relationship Id="rId20" Type="http://schemas.openxmlformats.org/officeDocument/2006/relationships/tableStyles" Target="tableStyles.xml" /><Relationship Id="rId21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35B115-1922-E344-A9C2-EFDCDFF4A60C}" type="datetimeFigureOut">
              <a:rPr lang="en-US"/>
              <a:t/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AB2734C-C554-1F43-86F3-DA5EA4A1A826}" type="slidenum">
              <a:rPr lang="en-US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David Hubel’s Eye, Brain and Vision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B2734C-C554-1F43-86F3-DA5EA4A1A826}" type="slidenum">
              <a:rPr lang="en-US"/>
              <a:t/>
            </a:fld>
            <a:endParaRPr lang="en-US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0" y="0"/>
            <a:ext cx="12184380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1289049" y="2714626"/>
            <a:ext cx="9791700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1289049" y="3429001"/>
            <a:ext cx="9791700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1200149" y="6356350"/>
            <a:ext cx="9791700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  <p:hf dt="0" ftr="0" hdr="0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pt-BR"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85900"/>
            <a:ext cx="10706100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p:hf dt="0" ftr="0" hdr="0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/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286501" y="1484313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301" y="1487488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2181225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2190750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11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p:hf dt="0" ftr="0" hdr="0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/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10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p:hf dt="0" ftr="0" hdr="0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/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876299" y="4086226"/>
            <a:ext cx="5295899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299" y="5791201"/>
            <a:ext cx="5295899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p:hf dt="0" ftr="0" hdr="0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6565899" y="0"/>
            <a:ext cx="56261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/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609600" y="781051"/>
            <a:ext cx="5818011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876301" y="1485900"/>
            <a:ext cx="5551311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10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p:hf dt="0" ftr="0" hdr="0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1_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p:hf dt="0" ftr="0" hdr="0" sldNum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AE666C-A446-49CA-831A-8347ED8C35A1}" type="datetime1">
              <a:rPr lang="en-US"/>
              <a:t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ChangeArrowheads="1" noGrp="1"/>
          </p:cNvSpPr>
          <p:nvPr>
            <p:ph type="sldNum" sz="quarter" idx="4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1"/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youtu.be/FQVS_0Bja6o" TargetMode="External"/><Relationship Id="rId3" Type="http://schemas.openxmlformats.org/officeDocument/2006/relationships/hyperlink" Target="https://pjreddie.com/darknet/yolov3/" TargetMode="External"/><Relationship Id="rId4" Type="http://schemas.openxmlformats.org/officeDocument/2006/relationships/hyperlink" Target="https://youtu.be/h-PlslPNaeI" TargetMode="External"/><Relationship Id="rId5" Type="http://schemas.openxmlformats.org/officeDocument/2006/relationships/hyperlink" Target="https://vimeo.com/146492001" TargetMode="External"/><Relationship Id="rId6" Type="http://schemas.openxmlformats.org/officeDocument/2006/relationships/hyperlink" Target="https://github.com/karpathy/neuraltalk2" TargetMode="External"/><Relationship Id="rId7" Type="http://schemas.openxmlformats.org/officeDocument/2006/relationships/hyperlink" Target="https://80.lv/articles/this-neural-network-creates-3d-scenes-from-2d-images/" TargetMode="External"/><Relationship Id="rId8" Type="http://schemas.openxmlformats.org/officeDocument/2006/relationships/image" Target="../media/image19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csearch.creativecommons.org/photos/bf5f196b-a13a-4d15-bee6-199358eb37f7" TargetMode="Externa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hyperlink" Target="http://www.color-blindness.com/coblis-color-blindness-simulator/" TargetMode="Externa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hyperlink" Target="https://lasikofnv.com/try-these-3-fun-tests-to-find-your-visual-blind-spot/" TargetMode="Externa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pt-BR">
                <a:latin typeface="Verdana"/>
                <a:cs typeface="Verdana"/>
              </a:rPr>
              <a:t>Rob</a:t>
            </a:r>
            <a:r>
              <a:rPr lang="en-US">
                <a:latin typeface="Verdana"/>
                <a:cs typeface="Verdana"/>
              </a:rPr>
              <a:t>ótica</a:t>
            </a:r>
            <a:r>
              <a:rPr lang="en-US">
                <a:latin typeface="Verdana"/>
                <a:cs typeface="Verdana"/>
              </a:rPr>
              <a:t> </a:t>
            </a:r>
            <a:r>
              <a:rPr lang="en-US">
                <a:latin typeface="Verdana"/>
                <a:cs typeface="Verdana"/>
              </a:rPr>
              <a:t>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r>
              <a:rPr lang="pt-BR" sz="2000"/>
              <a:t>Processamento de Imagens</a:t>
            </a:r>
            <a:endParaRPr lang="pt-BR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" name="Imagem 11" descr="Foto preta e branca da lua&#10;&#10;Descrição gerada automaticamente com confiança média"/>
          <p:cNvPicPr>
            <a:picLocks noChangeAspect="1"/>
          </p:cNvPicPr>
          <p:nvPr/>
        </p:nvPicPr>
        <p:blipFill>
          <a:blip r:embed="rId2"/>
          <a:srcRect l="7763" t="6509" r="7212" b="6611"/>
          <a:stretch/>
        </p:blipFill>
        <p:spPr bwMode="auto">
          <a:xfrm>
            <a:off x="8802208" y="871752"/>
            <a:ext cx="3119923" cy="3188044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"/>
          <p:cNvPicPr>
            <a:picLocks noChangeAspect="1"/>
          </p:cNvPicPr>
          <p:nvPr/>
        </p:nvPicPr>
        <p:blipFill>
          <a:blip r:embed="rId3"/>
          <a:srcRect l="8224" t="7804" r="6908" b="7402"/>
          <a:stretch/>
        </p:blipFill>
        <p:spPr bwMode="auto">
          <a:xfrm>
            <a:off x="6182496" y="3672745"/>
            <a:ext cx="3188042" cy="318525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0" y="0"/>
            <a:ext cx="12988738" cy="180000"/>
          </a:xfrm>
        </p:spPr>
        <p:txBody>
          <a:bodyPr/>
          <a:lstStyle/>
          <a:p>
            <a:pPr>
              <a:defRPr/>
            </a:pPr>
            <a:r>
              <a:rPr lang="pt-BR"/>
              <a:t>Qual é cada canal?</a:t>
            </a:r>
            <a:endParaRPr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pic>
        <p:nvPicPr>
          <p:cNvPr id="6" name="Imagem 5" descr="Ovo em cima&#10;&#10;Descrição gerada automaticamente com confiança média"/>
          <p:cNvPicPr>
            <a:picLocks noChangeAspect="1"/>
          </p:cNvPicPr>
          <p:nvPr/>
        </p:nvPicPr>
        <p:blipFill>
          <a:blip r:embed="rId4">
            <a:alphaModFix/>
          </a:blip>
          <a:srcRect l="6909" t="6263" r="6182" b="6808"/>
          <a:stretch/>
        </p:blipFill>
        <p:spPr bwMode="auto">
          <a:xfrm>
            <a:off x="89937" y="3014445"/>
            <a:ext cx="3184603" cy="3185255"/>
          </a:xfrm>
          <a:prstGeom prst="rect">
            <a:avLst/>
          </a:prstGeom>
        </p:spPr>
      </p:pic>
      <p:pic>
        <p:nvPicPr>
          <p:cNvPr id="8" name="Imagem 7" descr="Foto preta e branca da lua&#10;&#10;Descrição gerada automaticamente com confiança média"/>
          <p:cNvPicPr>
            <a:picLocks noChangeAspect="1"/>
          </p:cNvPicPr>
          <p:nvPr/>
        </p:nvPicPr>
        <p:blipFill>
          <a:blip r:embed="rId5"/>
          <a:srcRect l="7613" t="6998" r="6228" b="6497"/>
          <a:stretch/>
        </p:blipFill>
        <p:spPr bwMode="auto">
          <a:xfrm>
            <a:off x="3274540" y="1448525"/>
            <a:ext cx="3076833" cy="3089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 bwMode="auto">
          <a:xfrm>
            <a:off x="838200" y="677041"/>
            <a:ext cx="10515600" cy="701731"/>
          </a:xfrm>
        </p:spPr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defRPr/>
            </a:pPr>
            <a:r>
              <a:rPr lang="pt-BR"/>
              <a:t>Espaços aditivos e subtrativos de cores</a:t>
            </a:r>
            <a:endParaRPr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lum/>
            <a:alphaModFix/>
          </a:blip>
          <a:stretch/>
        </p:blipFill>
        <p:spPr bwMode="auto">
          <a:xfrm>
            <a:off x="2244000" y="1620000"/>
            <a:ext cx="3240000" cy="30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tretch/>
        </p:blipFill>
        <p:spPr bwMode="auto">
          <a:xfrm>
            <a:off x="6618296" y="1620000"/>
            <a:ext cx="2984759" cy="30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/>
          <p:cNvSpPr txBox="1"/>
          <p:nvPr/>
        </p:nvSpPr>
        <p:spPr bwMode="auto">
          <a:xfrm>
            <a:off x="6569399" y="4988160"/>
            <a:ext cx="3082552" cy="92187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1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R = M </a:t>
            </a: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</a:rPr>
              <a:t>∩</a:t>
            </a: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 Y = M – B = Y – G  </a:t>
            </a:r>
            <a:endParaRPr/>
          </a:p>
          <a:p>
            <a:pPr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G =C </a:t>
            </a: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</a:rPr>
              <a:t>∩ Y = C</a:t>
            </a: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 – B = Y – R</a:t>
            </a:r>
            <a:endParaRPr/>
          </a:p>
          <a:p>
            <a:pPr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B = M </a:t>
            </a: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</a:rPr>
              <a:t>∩</a:t>
            </a: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 C = M – R = C – G</a:t>
            </a:r>
            <a:endParaRPr/>
          </a:p>
        </p:txBody>
      </p:sp>
      <p:sp>
        <p:nvSpPr>
          <p:cNvPr id="6" name="CaixaDeTexto 5"/>
          <p:cNvSpPr txBox="1"/>
          <p:nvPr/>
        </p:nvSpPr>
        <p:spPr bwMode="auto">
          <a:xfrm>
            <a:off x="3324000" y="5040000"/>
            <a:ext cx="1220504" cy="92187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1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C = G + B</a:t>
            </a:r>
            <a:endParaRPr/>
          </a:p>
          <a:p>
            <a:pPr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M = R + B</a:t>
            </a:r>
            <a:endParaRPr/>
          </a:p>
          <a:p>
            <a:pPr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Y = R + 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0" y="0"/>
            <a:ext cx="13549555" cy="3705224"/>
          </a:xfrm>
        </p:spPr>
        <p:txBody>
          <a:bodyPr/>
          <a:lstStyle/>
          <a:p>
            <a:pPr>
              <a:defRPr/>
            </a:pPr>
            <a:r>
              <a:rPr lang="en-US"/>
              <a:t>Outros </a:t>
            </a:r>
            <a:r>
              <a:rPr lang="en-US"/>
              <a:t>Espaço</a:t>
            </a:r>
            <a:r>
              <a:rPr lang="en-US"/>
              <a:t> de cores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0" y="0"/>
            <a:ext cx="13549555" cy="3705224"/>
          </a:xfrm>
        </p:spPr>
        <p:txBody>
          <a:bodyPr/>
          <a:lstStyle/>
          <a:p>
            <a:pPr>
              <a:defRPr/>
            </a:pP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Exemplo</a:t>
            </a:r>
            <a:r>
              <a:rPr lang="en-US"/>
              <a:t>: HSV  </a:t>
            </a:r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079009" y="1825625"/>
            <a:ext cx="5003800" cy="375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Formatos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 fontScale="25000" lnSpcReduction="20000"/>
          </a:bodyPr>
          <a:lstStyle/>
          <a:p>
            <a:pPr>
              <a:defRPr/>
            </a:pPr>
            <a:r>
              <a:rPr lang="en-US" sz="11200"/>
              <a:t>Mais</a:t>
            </a:r>
            <a:r>
              <a:rPr lang="en-US" sz="11200"/>
              <a:t> </a:t>
            </a:r>
            <a:r>
              <a:rPr lang="en-US" sz="11200"/>
              <a:t>úteis</a:t>
            </a:r>
            <a:r>
              <a:rPr lang="en-US" sz="11200"/>
              <a:t> </a:t>
            </a:r>
            <a:r>
              <a:rPr lang="en-US" sz="11200"/>
              <a:t>na</a:t>
            </a:r>
            <a:r>
              <a:rPr lang="en-US" sz="11200"/>
              <a:t> OpenCV:</a:t>
            </a:r>
            <a:endParaRPr/>
          </a:p>
          <a:p>
            <a:pPr>
              <a:defRPr/>
            </a:pPr>
            <a:endParaRPr lang="en-US" sz="11200"/>
          </a:p>
          <a:p>
            <a:pPr marL="1143000" indent="-1143000">
              <a:buFont typeface="Arial"/>
              <a:buChar char="•"/>
              <a:defRPr/>
            </a:pPr>
            <a:r>
              <a:rPr lang="en-US" sz="11200"/>
              <a:t>Grayscale</a:t>
            </a:r>
            <a:endParaRPr/>
          </a:p>
          <a:p>
            <a:pPr marL="1143000" indent="-1143000">
              <a:buFont typeface="Arial"/>
              <a:buChar char="•"/>
              <a:defRPr/>
            </a:pPr>
            <a:r>
              <a:rPr lang="en-US" sz="11200"/>
              <a:t>RGB</a:t>
            </a:r>
            <a:endParaRPr/>
          </a:p>
          <a:p>
            <a:pPr marL="1143000" indent="-1143000">
              <a:buFont typeface="Arial"/>
              <a:buChar char="•"/>
              <a:defRPr/>
            </a:pPr>
            <a:r>
              <a:rPr lang="en-US" sz="11200"/>
              <a:t>BGR</a:t>
            </a:r>
            <a:endParaRPr/>
          </a:p>
          <a:p>
            <a:pPr marL="1143000" indent="-1143000">
              <a:buFont typeface="Arial"/>
              <a:buChar char="•"/>
              <a:defRPr/>
            </a:pPr>
            <a:r>
              <a:rPr lang="en-US" sz="11200"/>
              <a:t>HSV</a:t>
            </a:r>
            <a:endParaRPr/>
          </a:p>
          <a:p>
            <a:pPr marL="1143000" indent="-1143000">
              <a:buFont typeface="Arial"/>
              <a:buChar char="•"/>
              <a:defRPr/>
            </a:pPr>
            <a:r>
              <a:rPr lang="en-US" sz="11200"/>
              <a:t>CIELAB</a:t>
            </a:r>
            <a:endParaRPr/>
          </a:p>
          <a:p>
            <a:pPr>
              <a:defRPr/>
            </a:pPr>
            <a:endParaRPr lang="en-US" sz="11200"/>
          </a:p>
          <a:p>
            <a:pPr>
              <a:defRPr/>
            </a:pPr>
            <a:r>
              <a:rPr lang="en-US" sz="11200"/>
              <a:t>Para converter, use </a:t>
            </a:r>
            <a:endParaRPr/>
          </a:p>
          <a:p>
            <a:pPr>
              <a:defRPr/>
            </a:pPr>
            <a:r>
              <a:rPr lang="en-US" sz="11200">
                <a:latin typeface="Courier"/>
                <a:ea typeface="Courier"/>
                <a:cs typeface="Courier"/>
              </a:rPr>
              <a:t>cv2.cvtColor(</a:t>
            </a:r>
            <a:r>
              <a:rPr lang="en-US" sz="11200">
                <a:latin typeface="Courier"/>
                <a:ea typeface="Courier"/>
                <a:cs typeface="Courier"/>
              </a:rPr>
              <a:t>imagem</a:t>
            </a:r>
            <a:r>
              <a:rPr lang="en-US" sz="11200">
                <a:latin typeface="Courier"/>
                <a:ea typeface="Courier"/>
                <a:cs typeface="Courier"/>
              </a:rPr>
              <a:t>, cv2.COLOR_RGB2GRAY)</a:t>
            </a:r>
            <a:r>
              <a:rPr lang="en-US">
                <a:latin typeface="Courier"/>
                <a:ea typeface="Courier"/>
                <a:cs typeface="Courier"/>
              </a:rPr>
              <a:t>)</a:t>
            </a:r>
            <a:endParaRPr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0" y="0"/>
            <a:ext cx="11867102" cy="2563738"/>
          </a:xfrm>
        </p:spPr>
        <p:txBody>
          <a:bodyPr/>
          <a:lstStyle/>
          <a:p>
            <a:pPr>
              <a:defRPr/>
            </a:pPr>
            <a:r>
              <a:rPr lang="en-US"/>
              <a:t>Estado da arte?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838200" y="983974"/>
            <a:ext cx="8069132" cy="519298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Detecção</a:t>
            </a:r>
            <a:r>
              <a:rPr lang="en-US"/>
              <a:t> de </a:t>
            </a:r>
            <a:r>
              <a:rPr lang="en-US"/>
              <a:t>objetos</a:t>
            </a:r>
            <a:r>
              <a:rPr lang="en-US"/>
              <a:t> com Transformers</a:t>
            </a:r>
            <a:endParaRPr/>
          </a:p>
          <a:p>
            <a:pPr lvl="1">
              <a:defRPr/>
            </a:pPr>
            <a:r>
              <a:rPr lang="en-US" u="sng">
                <a:hlinkClick r:id="rId2" tooltip="https://youtu.be/FQVS_0Bja6o"/>
              </a:rPr>
              <a:t>https://youtu.be/FQVS_0Bja6o</a:t>
            </a:r>
            <a:endParaRPr lang="en-US"/>
          </a:p>
          <a:p>
            <a:pPr marL="457200" lvl="1" indent="0">
              <a:buNone/>
              <a:defRPr/>
            </a:pPr>
            <a:endParaRPr lang="en-US"/>
          </a:p>
          <a:p>
            <a:pPr>
              <a:defRPr/>
            </a:pPr>
            <a:r>
              <a:rPr lang="en-US"/>
              <a:t>YOLO: </a:t>
            </a:r>
            <a:r>
              <a:rPr lang="en-US"/>
              <a:t>você</a:t>
            </a:r>
            <a:r>
              <a:rPr lang="en-US"/>
              <a:t> </a:t>
            </a:r>
            <a:r>
              <a:rPr lang="en-US"/>
              <a:t>pode</a:t>
            </a:r>
            <a:r>
              <a:rPr lang="en-US"/>
              <a:t> </a:t>
            </a:r>
            <a:r>
              <a:rPr lang="en-US"/>
              <a:t>rodar</a:t>
            </a:r>
            <a:r>
              <a:rPr lang="en-US"/>
              <a:t> </a:t>
            </a:r>
            <a:r>
              <a:rPr lang="en-US"/>
              <a:t>na</a:t>
            </a:r>
            <a:r>
              <a:rPr lang="en-US"/>
              <a:t> </a:t>
            </a:r>
            <a:r>
              <a:rPr lang="en-US"/>
              <a:t>sua</a:t>
            </a:r>
            <a:r>
              <a:rPr lang="en-US"/>
              <a:t> </a:t>
            </a:r>
            <a:r>
              <a:rPr lang="en-US"/>
              <a:t>máquina</a:t>
            </a:r>
            <a:endParaRPr lang="en-US"/>
          </a:p>
          <a:p>
            <a:pPr lvl="1">
              <a:defRPr/>
            </a:pPr>
            <a:r>
              <a:rPr lang="en-US" u="sng">
                <a:hlinkClick r:id="rId3" tooltip="https://pjreddie.com/darknet/yolov3/"/>
              </a:rPr>
              <a:t>https://pjreddie.com/darknet/yolov3/</a:t>
            </a:r>
            <a:endParaRPr lang="en-US"/>
          </a:p>
          <a:p>
            <a:pPr lvl="1">
              <a:defRPr/>
            </a:pPr>
            <a:r>
              <a:rPr lang="en-US" u="sng">
                <a:hlinkClick r:id="rId4" tooltip="https://youtu.be/h-PlslPNaeI"/>
              </a:rPr>
              <a:t>https://youtu.be/h-PlslPNaeI</a:t>
            </a:r>
            <a:r>
              <a:rPr lang="en-US"/>
              <a:t> (v5)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NeuralTalk</a:t>
            </a:r>
            <a:r>
              <a:rPr lang="en-US"/>
              <a:t> </a:t>
            </a:r>
            <a:r>
              <a:rPr lang="mr-IN"/>
              <a:t>–</a:t>
            </a:r>
            <a:r>
              <a:rPr lang="en-US"/>
              <a:t> </a:t>
            </a:r>
            <a:r>
              <a:rPr lang="en-US"/>
              <a:t>descreve</a:t>
            </a:r>
            <a:r>
              <a:rPr lang="en-US"/>
              <a:t> o que é visto </a:t>
            </a:r>
            <a:r>
              <a:rPr lang="en-US"/>
              <a:t>em</a:t>
            </a:r>
            <a:r>
              <a:rPr lang="en-US"/>
              <a:t> imagens</a:t>
            </a:r>
            <a:endParaRPr/>
          </a:p>
          <a:p>
            <a:pPr lvl="1">
              <a:defRPr/>
            </a:pPr>
            <a:r>
              <a:rPr lang="en-US" u="sng">
                <a:hlinkClick r:id="rId5" tooltip="https://vimeo.com/146492001"/>
              </a:rPr>
              <a:t>https://vimeo.com/146492001</a:t>
            </a:r>
            <a:endParaRPr lang="en-US"/>
          </a:p>
          <a:p>
            <a:pPr lvl="1">
              <a:defRPr/>
            </a:pPr>
            <a:r>
              <a:rPr lang="en-US" u="sng">
                <a:hlinkClick r:id="rId6" tooltip="https://github.com/karpathy/neuraltalk2"/>
              </a:rPr>
              <a:t>https://github.com/karpathy/neuraltalk2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Geração</a:t>
            </a:r>
            <a:r>
              <a:rPr lang="en-US"/>
              <a:t> de </a:t>
            </a:r>
            <a:r>
              <a:rPr lang="en-US"/>
              <a:t>cenários</a:t>
            </a:r>
            <a:r>
              <a:rPr lang="en-US"/>
              <a:t> 3D a </a:t>
            </a:r>
            <a:r>
              <a:rPr lang="en-US"/>
              <a:t>partir</a:t>
            </a:r>
            <a:r>
              <a:rPr lang="en-US"/>
              <a:t> de </a:t>
            </a:r>
            <a:r>
              <a:rPr lang="en-US"/>
              <a:t>fotos</a:t>
            </a:r>
            <a:r>
              <a:rPr lang="en-US"/>
              <a:t>:</a:t>
            </a:r>
            <a:endParaRPr/>
          </a:p>
          <a:p>
            <a:pPr lvl="1">
              <a:defRPr/>
            </a:pPr>
            <a:r>
              <a:rPr lang="en-US" u="sng">
                <a:hlinkClick r:id="rId7" tooltip="https://80.lv/articles/this-neural-network-creates-3d-scenes-from-2d-images/"/>
              </a:rPr>
              <a:t>https://80.lv/articles/this-neural-network-creates-3d-scenes-from-2d-images/</a:t>
            </a:r>
            <a:endParaRPr lang="en-US"/>
          </a:p>
          <a:p>
            <a:pPr marL="457200" lvl="1" indent="0">
              <a:buNone/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7403057" y="2636492"/>
            <a:ext cx="3950743" cy="2729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620175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0" y="0"/>
            <a:ext cx="12338901" cy="1896098"/>
          </a:xfrm>
        </p:spPr>
        <p:txBody>
          <a:bodyPr/>
          <a:lstStyle/>
          <a:p>
            <a:pPr>
              <a:defRPr/>
            </a:pPr>
            <a:r>
              <a:rPr lang="en-US"/>
              <a:t>Espectro</a:t>
            </a:r>
            <a:r>
              <a:rPr lang="en-US"/>
              <a:t> (com </a:t>
            </a:r>
            <a:r>
              <a:rPr lang="en-US"/>
              <a:t>visível</a:t>
            </a:r>
            <a:r>
              <a:rPr lang="en-US"/>
              <a:t> </a:t>
            </a:r>
            <a:r>
              <a:rPr lang="en-US"/>
              <a:t>destacado</a:t>
            </a:r>
            <a:r>
              <a:rPr lang="en-US"/>
              <a:t>)</a:t>
            </a:r>
            <a:endParaRPr/>
          </a:p>
        </p:txBody>
      </p:sp>
      <p:sp>
        <p:nvSpPr>
          <p:cNvPr id="120359179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0" y="0"/>
            <a:ext cx="12338901" cy="189609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/>
              <a:t> </a:t>
            </a:r>
            <a:endParaRPr/>
          </a:p>
        </p:txBody>
      </p:sp>
      <p:sp>
        <p:nvSpPr>
          <p:cNvPr id="1739061015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CF456A6-174B-2690-3758-002C512B55E0}" type="slidenum">
              <a:rPr lang="en-US"/>
              <a:t/>
            </a:fld>
            <a:endParaRPr lang="en-US"/>
          </a:p>
        </p:txBody>
      </p:sp>
      <p:pic>
        <p:nvPicPr>
          <p:cNvPr id="784552133" name="Pictur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20090" y="1825624"/>
            <a:ext cx="8679429" cy="4640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0" y="0"/>
            <a:ext cx="12463527" cy="2234368"/>
          </a:xfrm>
        </p:spPr>
        <p:txBody>
          <a:bodyPr/>
          <a:lstStyle/>
          <a:p>
            <a:pPr>
              <a:defRPr/>
            </a:pPr>
            <a:r>
              <a:rPr lang="en-US"/>
              <a:t>Visão</a:t>
            </a:r>
            <a:r>
              <a:rPr lang="en-US"/>
              <a:t> - </a:t>
            </a:r>
            <a:r>
              <a:rPr lang="en-US"/>
              <a:t>partes</a:t>
            </a:r>
            <a:endParaRPr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3601694" y="1253330"/>
            <a:ext cx="5148632" cy="4351338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2162810" y="5639375"/>
            <a:ext cx="956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/>
              <a:t>Fonte: http://</a:t>
            </a:r>
            <a:r>
              <a:rPr lang="en-US"/>
              <a:t>www.cvrl.org</a:t>
            </a:r>
            <a:r>
              <a:rPr lang="en-US"/>
              <a:t>/</a:t>
            </a:r>
            <a:r>
              <a:rPr lang="en-US"/>
              <a:t>frcophth</a:t>
            </a:r>
            <a:r>
              <a:rPr lang="en-US"/>
              <a:t>/FRCO%20Fundamental%20optics%20Rod%20cone%20vision.pdf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/>
              <a:t>Qual a diferença…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423660" y="3539629"/>
            <a:ext cx="5044440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419100" y="57152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u="sng">
                <a:hlinkClick r:id="rId2" tooltip="https://ccsearch.creativecommons.org/photos/bf5f196b-a13a-4d15-bee6-199358eb37f7"/>
              </a:rPr>
              <a:t>Fonte: https://ccsearch.creativecommons.org/photos/bf5f196b-a13a-4d15-bee6-199358eb37f7</a:t>
            </a: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38200" y="1790482"/>
            <a:ext cx="5061536" cy="3649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27955" y="1926581"/>
            <a:ext cx="5440145" cy="29613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728663" y="986657"/>
            <a:ext cx="1102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/>
              <a:t>Em termos de luz entre uma laranja e a imagem de uma laranja?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0" y="0"/>
            <a:ext cx="13059952" cy="1744766"/>
          </a:xfrm>
        </p:spPr>
        <p:txBody>
          <a:bodyPr/>
          <a:lstStyle/>
          <a:p>
            <a:pPr>
              <a:defRPr/>
            </a:pPr>
            <a:r>
              <a:rPr lang="en-US"/>
              <a:t>Visão</a:t>
            </a:r>
            <a:r>
              <a:rPr lang="en-US"/>
              <a:t> </a:t>
            </a:r>
            <a:r>
              <a:rPr lang="en-US"/>
              <a:t>multiespectral</a:t>
            </a:r>
            <a:endParaRPr lang="en-US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838200" y="1936461"/>
            <a:ext cx="6744064" cy="3065030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8390964" y="2000922"/>
            <a:ext cx="30659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/>
              <a:t>Tem 16 </a:t>
            </a:r>
            <a:r>
              <a:rPr lang="en-US"/>
              <a:t>receptores</a:t>
            </a:r>
            <a:r>
              <a:rPr lang="en-US"/>
              <a:t> </a:t>
            </a:r>
            <a:r>
              <a:rPr lang="en-US"/>
              <a:t>sensíveis</a:t>
            </a:r>
            <a:r>
              <a:rPr lang="en-US"/>
              <a:t> a </a:t>
            </a:r>
            <a:r>
              <a:rPr lang="en-US"/>
              <a:t>diferentes</a:t>
            </a:r>
            <a:r>
              <a:rPr lang="en-US"/>
              <a:t> </a:t>
            </a:r>
            <a:r>
              <a:rPr lang="en-US"/>
              <a:t>comprimentos</a:t>
            </a:r>
            <a:r>
              <a:rPr lang="en-US"/>
              <a:t> de </a:t>
            </a:r>
            <a:r>
              <a:rPr lang="en-US"/>
              <a:t>onda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Ou,por</a:t>
            </a:r>
            <a:r>
              <a:rPr lang="en-US"/>
              <a:t> outro </a:t>
            </a:r>
            <a:r>
              <a:rPr lang="en-US"/>
              <a:t>lado</a:t>
            </a:r>
            <a:r>
              <a:rPr lang="en-US"/>
              <a:t>, </a:t>
            </a:r>
            <a:r>
              <a:rPr lang="en-US"/>
              <a:t>veja</a:t>
            </a:r>
            <a:r>
              <a:rPr lang="en-US"/>
              <a:t> </a:t>
            </a:r>
            <a:r>
              <a:rPr lang="en-US"/>
              <a:t>como</a:t>
            </a:r>
            <a:r>
              <a:rPr lang="en-US"/>
              <a:t> </a:t>
            </a:r>
            <a:r>
              <a:rPr lang="en-US"/>
              <a:t>pessoas</a:t>
            </a:r>
            <a:r>
              <a:rPr lang="en-US"/>
              <a:t> com </a:t>
            </a:r>
            <a:r>
              <a:rPr lang="en-US"/>
              <a:t>deficiência</a:t>
            </a:r>
            <a:r>
              <a:rPr lang="en-US"/>
              <a:t> </a:t>
            </a:r>
            <a:r>
              <a:rPr lang="en-US"/>
              <a:t>cromática</a:t>
            </a:r>
            <a:r>
              <a:rPr lang="en-US"/>
              <a:t> </a:t>
            </a:r>
            <a:r>
              <a:rPr lang="en-US"/>
              <a:t>vêem</a:t>
            </a:r>
            <a:r>
              <a:rPr lang="en-US"/>
              <a:t> o </a:t>
            </a:r>
            <a:r>
              <a:rPr lang="en-US"/>
              <a:t>mundo</a:t>
            </a:r>
            <a:r>
              <a:rPr lang="en-US"/>
              <a:t>:</a:t>
            </a:r>
            <a:endParaRPr/>
          </a:p>
          <a:p>
            <a:pPr>
              <a:defRPr/>
            </a:pPr>
            <a:r>
              <a:rPr lang="en-US" u="sng">
                <a:hlinkClick r:id="rId3" tooltip="http://www.color-blindness.com/coblis-color-blindness-simulator/"/>
              </a:rPr>
              <a:t>http://www.color-blindness.com/coblis-color-blindness-simulator/</a:t>
            </a:r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0" y="0"/>
            <a:ext cx="5070763" cy="1415396"/>
          </a:xfrm>
        </p:spPr>
        <p:txBody>
          <a:bodyPr/>
          <a:lstStyle/>
          <a:p>
            <a:pPr>
              <a:defRPr/>
            </a:pPr>
            <a:r>
              <a:rPr lang="en-US"/>
              <a:t>Retina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03520" y="2033195"/>
            <a:ext cx="6050280" cy="4143767"/>
          </a:xfrm>
        </p:spPr>
        <p:txBody>
          <a:bodyPr/>
          <a:lstStyle/>
          <a:p>
            <a:pPr>
              <a:defRPr/>
            </a:pPr>
            <a:r>
              <a:rPr lang="en-US"/>
              <a:t> </a:t>
            </a:r>
            <a:endParaRPr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38200" y="2147888"/>
            <a:ext cx="3345873" cy="2822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943186" y="659823"/>
            <a:ext cx="5880100" cy="4457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5070764" y="5444836"/>
            <a:ext cx="628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/>
              <a:t>Retina com cones e </a:t>
            </a:r>
            <a:r>
              <a:rPr lang="en-US"/>
              <a:t>bastonetes</a:t>
            </a:r>
            <a:r>
              <a:rPr lang="en-US"/>
              <a:t> (rods) </a:t>
            </a:r>
            <a:r>
              <a:rPr lang="en-US"/>
              <a:t>ao</a:t>
            </a:r>
            <a:r>
              <a:rPr lang="en-US"/>
              <a:t> </a:t>
            </a:r>
            <a:r>
              <a:rPr lang="en-US"/>
              <a:t>fundo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242888" y="5915025"/>
            <a:ext cx="10801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/>
              <a:t>Divertido: como encontrar seu ponto cego </a:t>
            </a:r>
            <a:r>
              <a:rPr lang="en-US" u="sng">
                <a:hlinkClick r:id="rId5" tooltip="https://lasikofnv.com/try-these-3-fun-tests-to-find-your-visual-blind-spot/"/>
              </a:rPr>
              <a:t>https://lasikofnv.com/try-these-3-fun-tests-to-find-your-visual-blind-spot/</a:t>
            </a:r>
            <a:endParaRPr lang="en-US"/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92727" y="1528762"/>
            <a:ext cx="10319474" cy="3243263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0" y="0"/>
            <a:ext cx="12766191" cy="1682453"/>
          </a:xfrm>
        </p:spPr>
        <p:txBody>
          <a:bodyPr/>
          <a:lstStyle/>
          <a:p>
            <a:pPr>
              <a:defRPr/>
            </a:pPr>
            <a:r>
              <a:rPr lang="en-US"/>
              <a:t>Metameria</a:t>
            </a: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1013791" y="5513099"/>
            <a:ext cx="9228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2800"/>
              <a:t>Os olhos não distinguem entre “luz pura”  e 3 luzes R,G e B que ativam os receptores da mesma forma</a:t>
            </a:r>
            <a:endParaRPr/>
          </a:p>
        </p:txBody>
      </p:sp>
      <p:pic>
        <p:nvPicPr>
          <p:cNvPr id="7" name="Picture 2" descr="https://www.unm.edu/~toolson/human_cone_action_spectra.gif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267730" y="691528"/>
            <a:ext cx="10128600" cy="467946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0" y="0"/>
            <a:ext cx="13549555" cy="2234368"/>
          </a:xfrm>
        </p:spPr>
        <p:txBody>
          <a:bodyPr/>
          <a:lstStyle/>
          <a:p>
            <a:pPr>
              <a:defRPr/>
            </a:pPr>
            <a:r>
              <a:rPr lang="pt-BR"/>
              <a:t>Canais da Imagem</a:t>
            </a:r>
            <a:endParaRPr/>
          </a:p>
        </p:txBody>
      </p:sp>
      <p:sp>
        <p:nvSpPr>
          <p:cNvPr id="231" name="Espaço Reservado para Número de Slide 23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sp>
        <p:nvSpPr>
          <p:cNvPr id="80" name="Retângulo 79"/>
          <p:cNvSpPr/>
          <p:nvPr/>
        </p:nvSpPr>
        <p:spPr bwMode="auto">
          <a:xfrm>
            <a:off x="2378519" y="1620000"/>
            <a:ext cx="7200000" cy="449964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158760" tIns="82440" rIns="158760" bIns="82440" anchor="t" anchorCtr="0" compatLnSpc="1"/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pt-BR" sz="1800" b="0" i="0" u="none" strike="noStrike">
              <a:ln>
                <a:noFill/>
              </a:ln>
              <a:solidFill>
                <a:srgbClr val="000000"/>
              </a:solidFill>
              <a:latin typeface="Arial"/>
              <a:ea typeface="DejaVu Sans"/>
              <a:cs typeface="Lohit Hindi"/>
            </a:endParaRPr>
          </a:p>
        </p:txBody>
      </p:sp>
      <p:grpSp>
        <p:nvGrpSpPr>
          <p:cNvPr id="81" name="Grupo 3"/>
          <p:cNvGrpSpPr/>
          <p:nvPr/>
        </p:nvGrpSpPr>
        <p:grpSpPr bwMode="auto">
          <a:xfrm>
            <a:off x="1567457" y="1930680"/>
            <a:ext cx="2755079" cy="2793600"/>
            <a:chOff x="1233360" y="2085480"/>
            <a:chExt cx="2755079" cy="2793600"/>
          </a:xfrm>
        </p:grpSpPr>
        <p:sp>
          <p:nvSpPr>
            <p:cNvPr id="82" name="Forma livre 4"/>
            <p:cNvSpPr/>
            <p:nvPr/>
          </p:nvSpPr>
          <p:spPr bwMode="auto">
            <a:xfrm>
              <a:off x="1234800" y="4412520"/>
              <a:ext cx="458640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83" name="Forma livre 5"/>
            <p:cNvSpPr/>
            <p:nvPr/>
          </p:nvSpPr>
          <p:spPr bwMode="auto">
            <a:xfrm>
              <a:off x="1692360" y="4412520"/>
              <a:ext cx="459719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84" name="Forma livre 6"/>
            <p:cNvSpPr/>
            <p:nvPr/>
          </p:nvSpPr>
          <p:spPr bwMode="auto">
            <a:xfrm>
              <a:off x="2152800" y="4412520"/>
              <a:ext cx="456480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85" name="Forma livre 7"/>
            <p:cNvSpPr/>
            <p:nvPr/>
          </p:nvSpPr>
          <p:spPr bwMode="auto">
            <a:xfrm>
              <a:off x="2610720" y="4412520"/>
              <a:ext cx="459360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86" name="Forma livre 8"/>
            <p:cNvSpPr/>
            <p:nvPr/>
          </p:nvSpPr>
          <p:spPr bwMode="auto">
            <a:xfrm>
              <a:off x="3071519" y="4412520"/>
              <a:ext cx="458640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87" name="Forma livre 9"/>
            <p:cNvSpPr/>
            <p:nvPr/>
          </p:nvSpPr>
          <p:spPr bwMode="auto">
            <a:xfrm>
              <a:off x="3528720" y="4412520"/>
              <a:ext cx="459719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88" name="Forma livre 10"/>
            <p:cNvSpPr/>
            <p:nvPr/>
          </p:nvSpPr>
          <p:spPr bwMode="auto">
            <a:xfrm>
              <a:off x="1234800" y="3947760"/>
              <a:ext cx="456480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89" name="Forma livre 11"/>
            <p:cNvSpPr/>
            <p:nvPr/>
          </p:nvSpPr>
          <p:spPr bwMode="auto">
            <a:xfrm>
              <a:off x="1690919" y="3947760"/>
              <a:ext cx="459719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90" name="Forma livre 12"/>
            <p:cNvSpPr/>
            <p:nvPr/>
          </p:nvSpPr>
          <p:spPr bwMode="auto">
            <a:xfrm>
              <a:off x="2151720" y="3947760"/>
              <a:ext cx="458279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91" name="Forma livre 13"/>
            <p:cNvSpPr/>
            <p:nvPr/>
          </p:nvSpPr>
          <p:spPr bwMode="auto">
            <a:xfrm>
              <a:off x="2609280" y="3947760"/>
              <a:ext cx="459719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92" name="Forma livre 14"/>
            <p:cNvSpPr/>
            <p:nvPr/>
          </p:nvSpPr>
          <p:spPr bwMode="auto">
            <a:xfrm>
              <a:off x="3070800" y="3947760"/>
              <a:ext cx="457920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93" name="Forma livre 15"/>
            <p:cNvSpPr/>
            <p:nvPr/>
          </p:nvSpPr>
          <p:spPr bwMode="auto">
            <a:xfrm>
              <a:off x="3528720" y="3947760"/>
              <a:ext cx="457920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94" name="Forma livre 16"/>
            <p:cNvSpPr/>
            <p:nvPr/>
          </p:nvSpPr>
          <p:spPr bwMode="auto">
            <a:xfrm>
              <a:off x="1234800" y="3481920"/>
              <a:ext cx="45864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95" name="Forma livre 17"/>
            <p:cNvSpPr/>
            <p:nvPr/>
          </p:nvSpPr>
          <p:spPr bwMode="auto">
            <a:xfrm>
              <a:off x="1692360" y="3481920"/>
              <a:ext cx="459719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96" name="Forma livre 18"/>
            <p:cNvSpPr/>
            <p:nvPr/>
          </p:nvSpPr>
          <p:spPr bwMode="auto">
            <a:xfrm>
              <a:off x="2152800" y="3481920"/>
              <a:ext cx="45648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97" name="Forma livre 19"/>
            <p:cNvSpPr/>
            <p:nvPr/>
          </p:nvSpPr>
          <p:spPr bwMode="auto">
            <a:xfrm>
              <a:off x="2610720" y="3481920"/>
              <a:ext cx="45936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98" name="Forma livre 20"/>
            <p:cNvSpPr/>
            <p:nvPr/>
          </p:nvSpPr>
          <p:spPr bwMode="auto">
            <a:xfrm>
              <a:off x="3071519" y="3481920"/>
              <a:ext cx="45864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99" name="Forma livre 21"/>
            <p:cNvSpPr/>
            <p:nvPr/>
          </p:nvSpPr>
          <p:spPr bwMode="auto">
            <a:xfrm>
              <a:off x="3528720" y="3481920"/>
              <a:ext cx="459719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00" name="Forma livre 22"/>
            <p:cNvSpPr/>
            <p:nvPr/>
          </p:nvSpPr>
          <p:spPr bwMode="auto">
            <a:xfrm>
              <a:off x="1234800" y="3016440"/>
              <a:ext cx="45648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01" name="Forma livre 23"/>
            <p:cNvSpPr/>
            <p:nvPr/>
          </p:nvSpPr>
          <p:spPr bwMode="auto">
            <a:xfrm>
              <a:off x="1690919" y="3016440"/>
              <a:ext cx="45971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02" name="Forma livre 24"/>
            <p:cNvSpPr/>
            <p:nvPr/>
          </p:nvSpPr>
          <p:spPr bwMode="auto">
            <a:xfrm>
              <a:off x="2151720" y="3016440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03" name="Forma livre 25"/>
            <p:cNvSpPr/>
            <p:nvPr/>
          </p:nvSpPr>
          <p:spPr bwMode="auto">
            <a:xfrm>
              <a:off x="2609280" y="3016440"/>
              <a:ext cx="45971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04" name="Forma livre 26"/>
            <p:cNvSpPr/>
            <p:nvPr/>
          </p:nvSpPr>
          <p:spPr bwMode="auto">
            <a:xfrm>
              <a:off x="3070800" y="3016440"/>
              <a:ext cx="45792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05" name="Forma livre 27"/>
            <p:cNvSpPr/>
            <p:nvPr/>
          </p:nvSpPr>
          <p:spPr bwMode="auto">
            <a:xfrm>
              <a:off x="3528720" y="3016440"/>
              <a:ext cx="45792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06" name="Forma livre 28"/>
            <p:cNvSpPr/>
            <p:nvPr/>
          </p:nvSpPr>
          <p:spPr bwMode="auto">
            <a:xfrm>
              <a:off x="1233360" y="255096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07" name="Forma livre 29"/>
            <p:cNvSpPr/>
            <p:nvPr/>
          </p:nvSpPr>
          <p:spPr bwMode="auto">
            <a:xfrm>
              <a:off x="1690919" y="2550960"/>
              <a:ext cx="45936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08" name="Forma livre 30"/>
            <p:cNvSpPr/>
            <p:nvPr/>
          </p:nvSpPr>
          <p:spPr bwMode="auto">
            <a:xfrm>
              <a:off x="2150640" y="255096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09" name="Forma livre 31"/>
            <p:cNvSpPr/>
            <p:nvPr/>
          </p:nvSpPr>
          <p:spPr bwMode="auto">
            <a:xfrm>
              <a:off x="2609280" y="2550960"/>
              <a:ext cx="45971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10" name="Forma livre 32"/>
            <p:cNvSpPr/>
            <p:nvPr/>
          </p:nvSpPr>
          <p:spPr bwMode="auto">
            <a:xfrm>
              <a:off x="3069719" y="255096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11" name="Forma livre 33"/>
            <p:cNvSpPr/>
            <p:nvPr/>
          </p:nvSpPr>
          <p:spPr bwMode="auto">
            <a:xfrm>
              <a:off x="3528360" y="2550960"/>
              <a:ext cx="45864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12" name="Forma livre 34"/>
            <p:cNvSpPr/>
            <p:nvPr/>
          </p:nvSpPr>
          <p:spPr bwMode="auto">
            <a:xfrm>
              <a:off x="1233360" y="2085480"/>
              <a:ext cx="45648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13" name="Forma livre 35"/>
            <p:cNvSpPr/>
            <p:nvPr/>
          </p:nvSpPr>
          <p:spPr bwMode="auto">
            <a:xfrm>
              <a:off x="1689479" y="2085480"/>
              <a:ext cx="45971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14" name="Forma livre 36"/>
            <p:cNvSpPr/>
            <p:nvPr/>
          </p:nvSpPr>
          <p:spPr bwMode="auto">
            <a:xfrm>
              <a:off x="2149560" y="2085480"/>
              <a:ext cx="45864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15" name="Forma livre 37"/>
            <p:cNvSpPr/>
            <p:nvPr/>
          </p:nvSpPr>
          <p:spPr bwMode="auto">
            <a:xfrm>
              <a:off x="2608560" y="2085480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16" name="Forma livre 38"/>
            <p:cNvSpPr/>
            <p:nvPr/>
          </p:nvSpPr>
          <p:spPr bwMode="auto">
            <a:xfrm>
              <a:off x="3069000" y="2085480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17" name="Forma livre 39"/>
            <p:cNvSpPr/>
            <p:nvPr/>
          </p:nvSpPr>
          <p:spPr bwMode="auto">
            <a:xfrm>
              <a:off x="3527640" y="2085480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</p:grpSp>
      <p:grpSp>
        <p:nvGrpSpPr>
          <p:cNvPr id="118" name="Grupo 41"/>
          <p:cNvGrpSpPr/>
          <p:nvPr/>
        </p:nvGrpSpPr>
        <p:grpSpPr bwMode="auto">
          <a:xfrm>
            <a:off x="7281359" y="1810323"/>
            <a:ext cx="2755079" cy="2793961"/>
            <a:chOff x="5216400" y="1930319"/>
            <a:chExt cx="2755079" cy="2793961"/>
          </a:xfrm>
          <a:solidFill>
            <a:srgbClr val="0000FF"/>
          </a:solidFill>
        </p:grpSpPr>
        <p:sp>
          <p:nvSpPr>
            <p:cNvPr id="119" name="Forma livre 42"/>
            <p:cNvSpPr/>
            <p:nvPr/>
          </p:nvSpPr>
          <p:spPr bwMode="auto">
            <a:xfrm>
              <a:off x="5217840" y="4257720"/>
              <a:ext cx="458279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20" name="Forma livre 43"/>
            <p:cNvSpPr/>
            <p:nvPr/>
          </p:nvSpPr>
          <p:spPr bwMode="auto">
            <a:xfrm>
              <a:off x="5675400" y="4257720"/>
              <a:ext cx="459719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21" name="Forma livre 44"/>
            <p:cNvSpPr/>
            <p:nvPr/>
          </p:nvSpPr>
          <p:spPr bwMode="auto">
            <a:xfrm>
              <a:off x="6135840" y="4257720"/>
              <a:ext cx="456480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22" name="Forma livre 45"/>
            <p:cNvSpPr/>
            <p:nvPr/>
          </p:nvSpPr>
          <p:spPr bwMode="auto">
            <a:xfrm>
              <a:off x="6593760" y="4257720"/>
              <a:ext cx="459360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23" name="Forma livre 46"/>
            <p:cNvSpPr/>
            <p:nvPr/>
          </p:nvSpPr>
          <p:spPr bwMode="auto">
            <a:xfrm>
              <a:off x="7054560" y="4257720"/>
              <a:ext cx="458279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24" name="Forma livre 47"/>
            <p:cNvSpPr/>
            <p:nvPr/>
          </p:nvSpPr>
          <p:spPr bwMode="auto">
            <a:xfrm>
              <a:off x="7511760" y="4257720"/>
              <a:ext cx="459719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25" name="Forma livre 48"/>
            <p:cNvSpPr/>
            <p:nvPr/>
          </p:nvSpPr>
          <p:spPr bwMode="auto">
            <a:xfrm>
              <a:off x="5217840" y="3792960"/>
              <a:ext cx="456480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26" name="Forma livre 49"/>
            <p:cNvSpPr/>
            <p:nvPr/>
          </p:nvSpPr>
          <p:spPr bwMode="auto">
            <a:xfrm>
              <a:off x="5673960" y="3792960"/>
              <a:ext cx="459360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27" name="Forma livre 50"/>
            <p:cNvSpPr/>
            <p:nvPr/>
          </p:nvSpPr>
          <p:spPr bwMode="auto">
            <a:xfrm>
              <a:off x="6134760" y="3792960"/>
              <a:ext cx="457920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28" name="Forma livre 51"/>
            <p:cNvSpPr/>
            <p:nvPr/>
          </p:nvSpPr>
          <p:spPr bwMode="auto">
            <a:xfrm>
              <a:off x="6592320" y="3792960"/>
              <a:ext cx="458999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29" name="Forma livre 52"/>
            <p:cNvSpPr/>
            <p:nvPr/>
          </p:nvSpPr>
          <p:spPr bwMode="auto">
            <a:xfrm>
              <a:off x="7053480" y="3792960"/>
              <a:ext cx="458279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30" name="Forma livre 53"/>
            <p:cNvSpPr/>
            <p:nvPr/>
          </p:nvSpPr>
          <p:spPr bwMode="auto">
            <a:xfrm>
              <a:off x="7511760" y="3792960"/>
              <a:ext cx="457559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31" name="Forma livre 54"/>
            <p:cNvSpPr/>
            <p:nvPr/>
          </p:nvSpPr>
          <p:spPr bwMode="auto">
            <a:xfrm>
              <a:off x="5217840" y="3327119"/>
              <a:ext cx="458279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32" name="Forma livre 55"/>
            <p:cNvSpPr/>
            <p:nvPr/>
          </p:nvSpPr>
          <p:spPr bwMode="auto">
            <a:xfrm>
              <a:off x="5675400" y="3327119"/>
              <a:ext cx="459719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33" name="Forma livre 56"/>
            <p:cNvSpPr/>
            <p:nvPr/>
          </p:nvSpPr>
          <p:spPr bwMode="auto">
            <a:xfrm>
              <a:off x="6135840" y="3327119"/>
              <a:ext cx="45648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34" name="Forma livre 57"/>
            <p:cNvSpPr/>
            <p:nvPr/>
          </p:nvSpPr>
          <p:spPr bwMode="auto">
            <a:xfrm>
              <a:off x="6593760" y="3327119"/>
              <a:ext cx="45936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35" name="Forma livre 58"/>
            <p:cNvSpPr/>
            <p:nvPr/>
          </p:nvSpPr>
          <p:spPr bwMode="auto">
            <a:xfrm>
              <a:off x="7054560" y="3327119"/>
              <a:ext cx="458279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36" name="Forma livre 59"/>
            <p:cNvSpPr/>
            <p:nvPr/>
          </p:nvSpPr>
          <p:spPr bwMode="auto">
            <a:xfrm>
              <a:off x="7511760" y="3327119"/>
              <a:ext cx="459719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37" name="Forma livre 60"/>
            <p:cNvSpPr/>
            <p:nvPr/>
          </p:nvSpPr>
          <p:spPr bwMode="auto">
            <a:xfrm>
              <a:off x="5217840" y="2861280"/>
              <a:ext cx="45648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38" name="Forma livre 61"/>
            <p:cNvSpPr/>
            <p:nvPr/>
          </p:nvSpPr>
          <p:spPr bwMode="auto">
            <a:xfrm>
              <a:off x="5673960" y="2861280"/>
              <a:ext cx="45936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39" name="Forma livre 62"/>
            <p:cNvSpPr/>
            <p:nvPr/>
          </p:nvSpPr>
          <p:spPr bwMode="auto">
            <a:xfrm>
              <a:off x="6134760" y="2861280"/>
              <a:ext cx="45792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40" name="Forma livre 63"/>
            <p:cNvSpPr/>
            <p:nvPr/>
          </p:nvSpPr>
          <p:spPr bwMode="auto">
            <a:xfrm>
              <a:off x="6592320" y="2861280"/>
              <a:ext cx="45899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41" name="Forma livre 64"/>
            <p:cNvSpPr/>
            <p:nvPr/>
          </p:nvSpPr>
          <p:spPr bwMode="auto">
            <a:xfrm>
              <a:off x="7053480" y="2861280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42" name="Forma livre 65"/>
            <p:cNvSpPr/>
            <p:nvPr/>
          </p:nvSpPr>
          <p:spPr bwMode="auto">
            <a:xfrm>
              <a:off x="7511760" y="2861280"/>
              <a:ext cx="45755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43" name="Forma livre 66"/>
            <p:cNvSpPr/>
            <p:nvPr/>
          </p:nvSpPr>
          <p:spPr bwMode="auto">
            <a:xfrm>
              <a:off x="5216400" y="239616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44" name="Forma livre 67"/>
            <p:cNvSpPr/>
            <p:nvPr/>
          </p:nvSpPr>
          <p:spPr bwMode="auto">
            <a:xfrm>
              <a:off x="5673960" y="2396160"/>
              <a:ext cx="45899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45" name="Forma livre 68"/>
            <p:cNvSpPr/>
            <p:nvPr/>
          </p:nvSpPr>
          <p:spPr bwMode="auto">
            <a:xfrm>
              <a:off x="6133320" y="2396160"/>
              <a:ext cx="45864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46" name="Forma livre 69"/>
            <p:cNvSpPr/>
            <p:nvPr/>
          </p:nvSpPr>
          <p:spPr bwMode="auto">
            <a:xfrm>
              <a:off x="6592320" y="2396160"/>
              <a:ext cx="45899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47" name="Forma livre 70"/>
            <p:cNvSpPr/>
            <p:nvPr/>
          </p:nvSpPr>
          <p:spPr bwMode="auto">
            <a:xfrm>
              <a:off x="7052760" y="239616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48" name="Forma livre 71"/>
            <p:cNvSpPr/>
            <p:nvPr/>
          </p:nvSpPr>
          <p:spPr bwMode="auto">
            <a:xfrm>
              <a:off x="7511399" y="239616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49" name="Forma livre 72"/>
            <p:cNvSpPr/>
            <p:nvPr/>
          </p:nvSpPr>
          <p:spPr bwMode="auto">
            <a:xfrm>
              <a:off x="5216400" y="1930319"/>
              <a:ext cx="45611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50" name="Forma livre 73"/>
            <p:cNvSpPr/>
            <p:nvPr/>
          </p:nvSpPr>
          <p:spPr bwMode="auto">
            <a:xfrm>
              <a:off x="5672160" y="1930319"/>
              <a:ext cx="45971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51" name="Forma livre 74"/>
            <p:cNvSpPr/>
            <p:nvPr/>
          </p:nvSpPr>
          <p:spPr bwMode="auto">
            <a:xfrm>
              <a:off x="6132600" y="1930319"/>
              <a:ext cx="45792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52" name="Forma livre 75"/>
            <p:cNvSpPr/>
            <p:nvPr/>
          </p:nvSpPr>
          <p:spPr bwMode="auto">
            <a:xfrm>
              <a:off x="6591600" y="1930319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53" name="Forma livre 76"/>
            <p:cNvSpPr/>
            <p:nvPr/>
          </p:nvSpPr>
          <p:spPr bwMode="auto">
            <a:xfrm>
              <a:off x="7051320" y="1930319"/>
              <a:ext cx="45864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54" name="Forma livre 77"/>
            <p:cNvSpPr/>
            <p:nvPr/>
          </p:nvSpPr>
          <p:spPr bwMode="auto">
            <a:xfrm>
              <a:off x="7510680" y="1930319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</p:grpSp>
      <p:grpSp>
        <p:nvGrpSpPr>
          <p:cNvPr id="155" name="Grupo 78"/>
          <p:cNvGrpSpPr/>
          <p:nvPr/>
        </p:nvGrpSpPr>
        <p:grpSpPr bwMode="auto">
          <a:xfrm>
            <a:off x="7127999" y="1965484"/>
            <a:ext cx="2755439" cy="2793600"/>
            <a:chOff x="5063039" y="2085480"/>
            <a:chExt cx="2755439" cy="2793600"/>
          </a:xfrm>
          <a:solidFill>
            <a:srgbClr val="00FF00"/>
          </a:solidFill>
        </p:grpSpPr>
        <p:sp>
          <p:nvSpPr>
            <p:cNvPr id="156" name="Forma livre 79"/>
            <p:cNvSpPr/>
            <p:nvPr/>
          </p:nvSpPr>
          <p:spPr bwMode="auto">
            <a:xfrm>
              <a:off x="5064840" y="4412520"/>
              <a:ext cx="457920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57" name="Forma livre 80"/>
            <p:cNvSpPr/>
            <p:nvPr/>
          </p:nvSpPr>
          <p:spPr bwMode="auto">
            <a:xfrm>
              <a:off x="5522400" y="4412520"/>
              <a:ext cx="459719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58" name="Forma livre 81"/>
            <p:cNvSpPr/>
            <p:nvPr/>
          </p:nvSpPr>
          <p:spPr bwMode="auto">
            <a:xfrm>
              <a:off x="5982840" y="4412520"/>
              <a:ext cx="456480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59" name="Forma livre 82"/>
            <p:cNvSpPr/>
            <p:nvPr/>
          </p:nvSpPr>
          <p:spPr bwMode="auto">
            <a:xfrm>
              <a:off x="6440760" y="4412520"/>
              <a:ext cx="459360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60" name="Forma livre 83"/>
            <p:cNvSpPr/>
            <p:nvPr/>
          </p:nvSpPr>
          <p:spPr bwMode="auto">
            <a:xfrm>
              <a:off x="6901200" y="4412520"/>
              <a:ext cx="457920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61" name="Forma livre 84"/>
            <p:cNvSpPr/>
            <p:nvPr/>
          </p:nvSpPr>
          <p:spPr bwMode="auto">
            <a:xfrm>
              <a:off x="7358760" y="4412520"/>
              <a:ext cx="459719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62" name="Forma livre 85"/>
            <p:cNvSpPr/>
            <p:nvPr/>
          </p:nvSpPr>
          <p:spPr bwMode="auto">
            <a:xfrm>
              <a:off x="5064840" y="3947760"/>
              <a:ext cx="456480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63" name="Forma livre 86"/>
            <p:cNvSpPr/>
            <p:nvPr/>
          </p:nvSpPr>
          <p:spPr bwMode="auto">
            <a:xfrm>
              <a:off x="5520960" y="3947760"/>
              <a:ext cx="459719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64" name="Forma livre 87"/>
            <p:cNvSpPr/>
            <p:nvPr/>
          </p:nvSpPr>
          <p:spPr bwMode="auto">
            <a:xfrm>
              <a:off x="5981039" y="3947760"/>
              <a:ext cx="458279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65" name="Forma livre 88"/>
            <p:cNvSpPr/>
            <p:nvPr/>
          </p:nvSpPr>
          <p:spPr bwMode="auto">
            <a:xfrm>
              <a:off x="6438960" y="3947760"/>
              <a:ext cx="458999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66" name="Forma livre 89"/>
            <p:cNvSpPr/>
            <p:nvPr/>
          </p:nvSpPr>
          <p:spPr bwMode="auto">
            <a:xfrm>
              <a:off x="6900120" y="3947760"/>
              <a:ext cx="458279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67" name="Forma livre 90"/>
            <p:cNvSpPr/>
            <p:nvPr/>
          </p:nvSpPr>
          <p:spPr bwMode="auto">
            <a:xfrm>
              <a:off x="7358760" y="3947760"/>
              <a:ext cx="457559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68" name="Forma livre 91"/>
            <p:cNvSpPr/>
            <p:nvPr/>
          </p:nvSpPr>
          <p:spPr bwMode="auto">
            <a:xfrm>
              <a:off x="5064840" y="3481920"/>
              <a:ext cx="45792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69" name="Forma livre 92"/>
            <p:cNvSpPr/>
            <p:nvPr/>
          </p:nvSpPr>
          <p:spPr bwMode="auto">
            <a:xfrm>
              <a:off x="5522400" y="3481920"/>
              <a:ext cx="459719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70" name="Forma livre 93"/>
            <p:cNvSpPr/>
            <p:nvPr/>
          </p:nvSpPr>
          <p:spPr bwMode="auto">
            <a:xfrm>
              <a:off x="5982840" y="3481920"/>
              <a:ext cx="45648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71" name="Forma livre 94"/>
            <p:cNvSpPr/>
            <p:nvPr/>
          </p:nvSpPr>
          <p:spPr bwMode="auto">
            <a:xfrm>
              <a:off x="6440760" y="3481920"/>
              <a:ext cx="45936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72" name="Forma livre 95"/>
            <p:cNvSpPr/>
            <p:nvPr/>
          </p:nvSpPr>
          <p:spPr bwMode="auto">
            <a:xfrm>
              <a:off x="6901200" y="3481920"/>
              <a:ext cx="45792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73" name="Forma livre 96"/>
            <p:cNvSpPr/>
            <p:nvPr/>
          </p:nvSpPr>
          <p:spPr bwMode="auto">
            <a:xfrm>
              <a:off x="7358760" y="3481920"/>
              <a:ext cx="459719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74" name="Forma livre 97"/>
            <p:cNvSpPr/>
            <p:nvPr/>
          </p:nvSpPr>
          <p:spPr bwMode="auto">
            <a:xfrm>
              <a:off x="5064840" y="3016440"/>
              <a:ext cx="45648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75" name="Forma livre 98"/>
            <p:cNvSpPr/>
            <p:nvPr/>
          </p:nvSpPr>
          <p:spPr bwMode="auto">
            <a:xfrm>
              <a:off x="5520960" y="3016440"/>
              <a:ext cx="45971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76" name="Forma livre 99"/>
            <p:cNvSpPr/>
            <p:nvPr/>
          </p:nvSpPr>
          <p:spPr bwMode="auto">
            <a:xfrm>
              <a:off x="5981039" y="3016440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77" name="Forma livre 100"/>
            <p:cNvSpPr/>
            <p:nvPr/>
          </p:nvSpPr>
          <p:spPr bwMode="auto">
            <a:xfrm>
              <a:off x="6438960" y="3016440"/>
              <a:ext cx="45899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78" name="Forma livre 101"/>
            <p:cNvSpPr/>
            <p:nvPr/>
          </p:nvSpPr>
          <p:spPr bwMode="auto">
            <a:xfrm>
              <a:off x="6900120" y="3016440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79" name="Forma livre 102"/>
            <p:cNvSpPr/>
            <p:nvPr/>
          </p:nvSpPr>
          <p:spPr bwMode="auto">
            <a:xfrm>
              <a:off x="7358760" y="3016440"/>
              <a:ext cx="45755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80" name="Forma livre 103"/>
            <p:cNvSpPr/>
            <p:nvPr/>
          </p:nvSpPr>
          <p:spPr bwMode="auto">
            <a:xfrm>
              <a:off x="5063039" y="255096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81" name="Forma livre 104"/>
            <p:cNvSpPr/>
            <p:nvPr/>
          </p:nvSpPr>
          <p:spPr bwMode="auto">
            <a:xfrm>
              <a:off x="5520960" y="2550960"/>
              <a:ext cx="45899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82" name="Forma livre 105"/>
            <p:cNvSpPr/>
            <p:nvPr/>
          </p:nvSpPr>
          <p:spPr bwMode="auto">
            <a:xfrm>
              <a:off x="5979960" y="2550960"/>
              <a:ext cx="45864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83" name="Forma livre 106"/>
            <p:cNvSpPr/>
            <p:nvPr/>
          </p:nvSpPr>
          <p:spPr bwMode="auto">
            <a:xfrm>
              <a:off x="6438960" y="2550960"/>
              <a:ext cx="45899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84" name="Forma livre 107"/>
            <p:cNvSpPr/>
            <p:nvPr/>
          </p:nvSpPr>
          <p:spPr bwMode="auto">
            <a:xfrm>
              <a:off x="6899400" y="255096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85" name="Forma livre 108"/>
            <p:cNvSpPr/>
            <p:nvPr/>
          </p:nvSpPr>
          <p:spPr bwMode="auto">
            <a:xfrm>
              <a:off x="7358039" y="255096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86" name="Forma livre 109"/>
            <p:cNvSpPr/>
            <p:nvPr/>
          </p:nvSpPr>
          <p:spPr bwMode="auto">
            <a:xfrm>
              <a:off x="5063039" y="2085480"/>
              <a:ext cx="45611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87" name="Forma livre 110"/>
            <p:cNvSpPr/>
            <p:nvPr/>
          </p:nvSpPr>
          <p:spPr bwMode="auto">
            <a:xfrm>
              <a:off x="5518800" y="2085480"/>
              <a:ext cx="45971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88" name="Forma livre 111"/>
            <p:cNvSpPr/>
            <p:nvPr/>
          </p:nvSpPr>
          <p:spPr bwMode="auto">
            <a:xfrm>
              <a:off x="5979600" y="2085480"/>
              <a:ext cx="45864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89" name="Forma livre 112"/>
            <p:cNvSpPr/>
            <p:nvPr/>
          </p:nvSpPr>
          <p:spPr bwMode="auto">
            <a:xfrm>
              <a:off x="6438240" y="2085480"/>
              <a:ext cx="45792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90" name="Forma livre 113"/>
            <p:cNvSpPr/>
            <p:nvPr/>
          </p:nvSpPr>
          <p:spPr bwMode="auto">
            <a:xfrm>
              <a:off x="6898320" y="2085480"/>
              <a:ext cx="45864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91" name="Forma livre 114"/>
            <p:cNvSpPr/>
            <p:nvPr/>
          </p:nvSpPr>
          <p:spPr bwMode="auto">
            <a:xfrm>
              <a:off x="7356960" y="2085480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</p:grpSp>
      <p:grpSp>
        <p:nvGrpSpPr>
          <p:cNvPr id="192" name="Grupo 115"/>
          <p:cNvGrpSpPr/>
          <p:nvPr/>
        </p:nvGrpSpPr>
        <p:grpSpPr bwMode="auto">
          <a:xfrm>
            <a:off x="6974999" y="2120643"/>
            <a:ext cx="2754720" cy="2793961"/>
            <a:chOff x="4910039" y="2240639"/>
            <a:chExt cx="2754720" cy="2793961"/>
          </a:xfrm>
        </p:grpSpPr>
        <p:sp>
          <p:nvSpPr>
            <p:cNvPr id="193" name="Forma livre 116"/>
            <p:cNvSpPr/>
            <p:nvPr/>
          </p:nvSpPr>
          <p:spPr bwMode="auto">
            <a:xfrm>
              <a:off x="4911120" y="4568400"/>
              <a:ext cx="45864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94" name="Forma livre 117"/>
            <p:cNvSpPr/>
            <p:nvPr/>
          </p:nvSpPr>
          <p:spPr bwMode="auto">
            <a:xfrm>
              <a:off x="5369039" y="4568400"/>
              <a:ext cx="45936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95" name="Forma livre 118"/>
            <p:cNvSpPr/>
            <p:nvPr/>
          </p:nvSpPr>
          <p:spPr bwMode="auto">
            <a:xfrm>
              <a:off x="5829480" y="4568400"/>
              <a:ext cx="45648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96" name="Forma livre 119"/>
            <p:cNvSpPr/>
            <p:nvPr/>
          </p:nvSpPr>
          <p:spPr bwMode="auto">
            <a:xfrm>
              <a:off x="6287039" y="4568400"/>
              <a:ext cx="459719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97" name="Forma livre 120"/>
            <p:cNvSpPr/>
            <p:nvPr/>
          </p:nvSpPr>
          <p:spPr bwMode="auto">
            <a:xfrm>
              <a:off x="6747840" y="4568400"/>
              <a:ext cx="458999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98" name="Forma livre 121"/>
            <p:cNvSpPr/>
            <p:nvPr/>
          </p:nvSpPr>
          <p:spPr bwMode="auto">
            <a:xfrm>
              <a:off x="7205400" y="4568400"/>
              <a:ext cx="45936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99" name="Forma livre 122"/>
            <p:cNvSpPr/>
            <p:nvPr/>
          </p:nvSpPr>
          <p:spPr bwMode="auto">
            <a:xfrm>
              <a:off x="4911120" y="4103280"/>
              <a:ext cx="45648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00" name="Forma livre 123"/>
            <p:cNvSpPr/>
            <p:nvPr/>
          </p:nvSpPr>
          <p:spPr bwMode="auto">
            <a:xfrm>
              <a:off x="5367240" y="4103280"/>
              <a:ext cx="46008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01" name="Forma livre 124"/>
            <p:cNvSpPr/>
            <p:nvPr/>
          </p:nvSpPr>
          <p:spPr bwMode="auto">
            <a:xfrm>
              <a:off x="5828039" y="410328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02" name="Forma livre 125"/>
            <p:cNvSpPr/>
            <p:nvPr/>
          </p:nvSpPr>
          <p:spPr bwMode="auto">
            <a:xfrm>
              <a:off x="6285959" y="4103280"/>
              <a:ext cx="45936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03" name="Forma livre 126"/>
            <p:cNvSpPr/>
            <p:nvPr/>
          </p:nvSpPr>
          <p:spPr bwMode="auto">
            <a:xfrm>
              <a:off x="6747119" y="410328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04" name="Forma livre 127"/>
            <p:cNvSpPr/>
            <p:nvPr/>
          </p:nvSpPr>
          <p:spPr bwMode="auto">
            <a:xfrm>
              <a:off x="7205400" y="4103280"/>
              <a:ext cx="45720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05" name="Forma livre 128"/>
            <p:cNvSpPr/>
            <p:nvPr/>
          </p:nvSpPr>
          <p:spPr bwMode="auto">
            <a:xfrm>
              <a:off x="4911120" y="3637080"/>
              <a:ext cx="458640" cy="466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06" name="Forma livre 129"/>
            <p:cNvSpPr/>
            <p:nvPr/>
          </p:nvSpPr>
          <p:spPr bwMode="auto">
            <a:xfrm>
              <a:off x="5369039" y="3637080"/>
              <a:ext cx="459360" cy="466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07" name="Forma livre 130"/>
            <p:cNvSpPr/>
            <p:nvPr/>
          </p:nvSpPr>
          <p:spPr bwMode="auto">
            <a:xfrm>
              <a:off x="5829480" y="3637080"/>
              <a:ext cx="456480" cy="466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08" name="Forma livre 131"/>
            <p:cNvSpPr/>
            <p:nvPr/>
          </p:nvSpPr>
          <p:spPr bwMode="auto">
            <a:xfrm>
              <a:off x="6287039" y="3637080"/>
              <a:ext cx="459719" cy="466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09" name="Forma livre 132"/>
            <p:cNvSpPr/>
            <p:nvPr/>
          </p:nvSpPr>
          <p:spPr bwMode="auto">
            <a:xfrm>
              <a:off x="6747840" y="3637080"/>
              <a:ext cx="458999" cy="466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10" name="Forma livre 133"/>
            <p:cNvSpPr/>
            <p:nvPr/>
          </p:nvSpPr>
          <p:spPr bwMode="auto">
            <a:xfrm>
              <a:off x="7205400" y="3637080"/>
              <a:ext cx="459360" cy="466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11" name="Forma livre 134"/>
            <p:cNvSpPr/>
            <p:nvPr/>
          </p:nvSpPr>
          <p:spPr bwMode="auto">
            <a:xfrm>
              <a:off x="4911120" y="3171240"/>
              <a:ext cx="45648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12" name="Forma livre 135"/>
            <p:cNvSpPr/>
            <p:nvPr/>
          </p:nvSpPr>
          <p:spPr bwMode="auto">
            <a:xfrm>
              <a:off x="5367240" y="3171240"/>
              <a:ext cx="46008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13" name="Forma livre 136"/>
            <p:cNvSpPr/>
            <p:nvPr/>
          </p:nvSpPr>
          <p:spPr bwMode="auto">
            <a:xfrm>
              <a:off x="5828039" y="3171240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14" name="Forma livre 137"/>
            <p:cNvSpPr/>
            <p:nvPr/>
          </p:nvSpPr>
          <p:spPr bwMode="auto">
            <a:xfrm>
              <a:off x="6285959" y="3171240"/>
              <a:ext cx="45936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15" name="Forma livre 138"/>
            <p:cNvSpPr/>
            <p:nvPr/>
          </p:nvSpPr>
          <p:spPr bwMode="auto">
            <a:xfrm>
              <a:off x="6747119" y="3171240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16" name="Forma livre 139"/>
            <p:cNvSpPr/>
            <p:nvPr/>
          </p:nvSpPr>
          <p:spPr bwMode="auto">
            <a:xfrm>
              <a:off x="7205400" y="3171240"/>
              <a:ext cx="45720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17" name="Forma livre 140"/>
            <p:cNvSpPr/>
            <p:nvPr/>
          </p:nvSpPr>
          <p:spPr bwMode="auto">
            <a:xfrm>
              <a:off x="4910039" y="270612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18" name="Forma livre 141"/>
            <p:cNvSpPr/>
            <p:nvPr/>
          </p:nvSpPr>
          <p:spPr bwMode="auto">
            <a:xfrm>
              <a:off x="5367240" y="2706120"/>
              <a:ext cx="45899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19" name="Forma livre 142"/>
            <p:cNvSpPr/>
            <p:nvPr/>
          </p:nvSpPr>
          <p:spPr bwMode="auto">
            <a:xfrm>
              <a:off x="5827320" y="270612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20" name="Forma livre 143"/>
            <p:cNvSpPr/>
            <p:nvPr/>
          </p:nvSpPr>
          <p:spPr bwMode="auto">
            <a:xfrm>
              <a:off x="6285959" y="2706120"/>
              <a:ext cx="45936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21" name="Forma livre 144"/>
            <p:cNvSpPr/>
            <p:nvPr/>
          </p:nvSpPr>
          <p:spPr bwMode="auto">
            <a:xfrm>
              <a:off x="6746399" y="270612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22" name="Forma livre 145"/>
            <p:cNvSpPr/>
            <p:nvPr/>
          </p:nvSpPr>
          <p:spPr bwMode="auto">
            <a:xfrm>
              <a:off x="7205039" y="2706120"/>
              <a:ext cx="45864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23" name="Forma livre 146"/>
            <p:cNvSpPr/>
            <p:nvPr/>
          </p:nvSpPr>
          <p:spPr bwMode="auto">
            <a:xfrm>
              <a:off x="4910039" y="2240639"/>
              <a:ext cx="45648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24" name="Forma livre 147"/>
            <p:cNvSpPr/>
            <p:nvPr/>
          </p:nvSpPr>
          <p:spPr bwMode="auto">
            <a:xfrm>
              <a:off x="5366160" y="2240639"/>
              <a:ext cx="45936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25" name="Forma livre 148"/>
            <p:cNvSpPr/>
            <p:nvPr/>
          </p:nvSpPr>
          <p:spPr bwMode="auto">
            <a:xfrm>
              <a:off x="5825880" y="2240639"/>
              <a:ext cx="45864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26" name="Forma livre 149"/>
            <p:cNvSpPr/>
            <p:nvPr/>
          </p:nvSpPr>
          <p:spPr bwMode="auto">
            <a:xfrm>
              <a:off x="6285240" y="2240639"/>
              <a:ext cx="45792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27" name="Forma livre 150"/>
            <p:cNvSpPr/>
            <p:nvPr/>
          </p:nvSpPr>
          <p:spPr bwMode="auto">
            <a:xfrm>
              <a:off x="6745320" y="2240639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28" name="Forma livre 151"/>
            <p:cNvSpPr/>
            <p:nvPr/>
          </p:nvSpPr>
          <p:spPr bwMode="auto">
            <a:xfrm>
              <a:off x="7203960" y="2240639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fill="norm" stroke="1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</p:grpSp>
      <p:sp>
        <p:nvSpPr>
          <p:cNvPr id="229" name="CaixaDeTexto 228"/>
          <p:cNvSpPr txBox="1"/>
          <p:nvPr/>
        </p:nvSpPr>
        <p:spPr bwMode="auto">
          <a:xfrm>
            <a:off x="1720456" y="5033880"/>
            <a:ext cx="2757960" cy="93132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Ilustração da matriz de uma imagem monocromática, com apenas um canal</a:t>
            </a:r>
            <a:r>
              <a:rPr lang="pt-BR" sz="1200" b="0" i="0" u="none" strike="noStrike">
                <a:ln>
                  <a:noFill/>
                </a:ln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/>
          </a:p>
        </p:txBody>
      </p:sp>
      <p:sp>
        <p:nvSpPr>
          <p:cNvPr id="230" name="CaixaDeTexto 229"/>
          <p:cNvSpPr txBox="1"/>
          <p:nvPr/>
        </p:nvSpPr>
        <p:spPr bwMode="auto">
          <a:xfrm>
            <a:off x="6974999" y="5068684"/>
            <a:ext cx="2757960" cy="93132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Ilustração da matriz de uma imagem colorida, com três canais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Dia1_2022</Template>
  <TotalTime>0</TotalTime>
  <Words>0</Words>
  <Application>ONLYOFFICE/7.2.1.36</Application>
  <DocSecurity>0</DocSecurity>
  <PresentationFormat>Widescreen</PresentationFormat>
  <Paragraphs>0</Paragraphs>
  <Slides>14</Slides>
  <Notes>14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Fábio Miranda</dc:creator>
  <cp:keywords/>
  <dc:description/>
  <dc:identifier/>
  <dc:language/>
  <cp:lastModifiedBy/>
  <cp:revision>35</cp:revision>
  <dcterms:created xsi:type="dcterms:W3CDTF">2016-04-26T11:53:07Z</dcterms:created>
  <dcterms:modified xsi:type="dcterms:W3CDTF">2023-02-01T16:17:10Z</dcterms:modified>
  <cp:category/>
  <cp:contentStatus/>
  <cp:version/>
</cp:coreProperties>
</file>